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6"/>
  </p:notesMasterIdLst>
  <p:sldIdLst>
    <p:sldId id="261" r:id="rId5"/>
    <p:sldId id="262" r:id="rId6"/>
    <p:sldId id="267" r:id="rId7"/>
    <p:sldId id="268" r:id="rId8"/>
    <p:sldId id="269" r:id="rId9"/>
    <p:sldId id="270" r:id="rId10"/>
    <p:sldId id="271" r:id="rId11"/>
    <p:sldId id="272" r:id="rId12"/>
    <p:sldId id="264" r:id="rId13"/>
    <p:sldId id="265" r:id="rId14"/>
    <p:sldId id="266"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6" d="100"/>
          <a:sy n="66" d="100"/>
        </p:scale>
        <p:origin x="66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jpe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7/5/2023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7/5/2023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7/5/2023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7/5/2023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7/5/2023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7/5/2023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7/5/2023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7/5/2023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7/5/2023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7/5/2023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7/5/2023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7/5/2023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7/5/2023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7/5/2023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7/5/2023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7/5/2023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7/5/2023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7/5/2023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7/5/2023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a:bodyPr>
          <a:lstStyle/>
          <a:p>
            <a:pPr algn="ctr"/>
            <a:r>
              <a:rPr lang="en-US" sz="7200" b="1" dirty="0"/>
              <a:t>FIREWALL</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pPr algn="r"/>
            <a:r>
              <a:rPr lang="en-US" dirty="0"/>
              <a:t>Jyoti</a:t>
            </a:r>
          </a:p>
          <a:p>
            <a:pPr algn="r"/>
            <a:r>
              <a:rPr lang="en-US" dirty="0" err="1"/>
              <a:t>senselearner</a:t>
            </a:r>
            <a:endParaRPr lang="en-US" dirty="0"/>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D1F04-126F-1417-2691-11462394A9BB}"/>
              </a:ext>
            </a:extLst>
          </p:cNvPr>
          <p:cNvSpPr>
            <a:spLocks noGrp="1"/>
          </p:cNvSpPr>
          <p:nvPr>
            <p:ph type="title"/>
          </p:nvPr>
        </p:nvSpPr>
        <p:spPr>
          <a:xfrm>
            <a:off x="0" y="252758"/>
            <a:ext cx="11386686" cy="1478570"/>
          </a:xfrm>
        </p:spPr>
        <p:txBody>
          <a:bodyPr/>
          <a:lstStyle/>
          <a:p>
            <a:r>
              <a:rPr lang="en-IN" b="1" dirty="0">
                <a:solidFill>
                  <a:schemeClr val="bg1"/>
                </a:solidFill>
              </a:rPr>
              <a:t>Firewall</a:t>
            </a:r>
            <a:r>
              <a:rPr lang="en-IN" dirty="0"/>
              <a:t>         </a:t>
            </a:r>
            <a:r>
              <a:rPr lang="en-IN" b="1" dirty="0">
                <a:solidFill>
                  <a:schemeClr val="bg1"/>
                </a:solidFill>
              </a:rPr>
              <a:t> strengths                    weaknesses</a:t>
            </a:r>
          </a:p>
        </p:txBody>
      </p:sp>
      <p:pic>
        <p:nvPicPr>
          <p:cNvPr id="5" name="Content Placeholder 4">
            <a:extLst>
              <a:ext uri="{FF2B5EF4-FFF2-40B4-BE49-F238E27FC236}">
                <a16:creationId xmlns:a16="http://schemas.microsoft.com/office/drawing/2014/main" id="{04F9B5CB-A96F-0D36-2230-89DC07A5A5D2}"/>
              </a:ext>
            </a:extLst>
          </p:cNvPr>
          <p:cNvPicPr>
            <a:picLocks noGrp="1" noChangeAspect="1"/>
          </p:cNvPicPr>
          <p:nvPr>
            <p:ph idx="4294967295"/>
          </p:nvPr>
        </p:nvPicPr>
        <p:blipFill>
          <a:blip r:embed="rId2"/>
          <a:stretch>
            <a:fillRect/>
          </a:stretch>
        </p:blipFill>
        <p:spPr>
          <a:xfrm>
            <a:off x="-46038" y="1357803"/>
            <a:ext cx="12238038" cy="5815012"/>
          </a:xfrm>
        </p:spPr>
      </p:pic>
    </p:spTree>
    <p:extLst>
      <p:ext uri="{BB962C8B-B14F-4D97-AF65-F5344CB8AC3E}">
        <p14:creationId xmlns:p14="http://schemas.microsoft.com/office/powerpoint/2010/main" val="32416237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72924-231F-DCF4-FC8F-7C82F8BDA479}"/>
              </a:ext>
            </a:extLst>
          </p:cNvPr>
          <p:cNvSpPr>
            <a:spLocks noGrp="1"/>
          </p:cNvSpPr>
          <p:nvPr>
            <p:ph type="title"/>
          </p:nvPr>
        </p:nvSpPr>
        <p:spPr>
          <a:xfrm>
            <a:off x="1052513" y="2294918"/>
            <a:ext cx="9905998" cy="1478570"/>
          </a:xfrm>
        </p:spPr>
        <p:txBody>
          <a:bodyPr>
            <a:normAutofit/>
          </a:bodyPr>
          <a:lstStyle/>
          <a:p>
            <a:pPr algn="ctr"/>
            <a:r>
              <a:rPr lang="en-IN" sz="6000" b="1" u="sng" dirty="0">
                <a:solidFill>
                  <a:schemeClr val="bg1"/>
                </a:solidFill>
              </a:rPr>
              <a:t>THANK YOU!</a:t>
            </a:r>
          </a:p>
        </p:txBody>
      </p:sp>
    </p:spTree>
    <p:extLst>
      <p:ext uri="{BB962C8B-B14F-4D97-AF65-F5344CB8AC3E}">
        <p14:creationId xmlns:p14="http://schemas.microsoft.com/office/powerpoint/2010/main" val="14907794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7" y="10"/>
            <a:ext cx="6890169" cy="6251565"/>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6960771" y="191024"/>
            <a:ext cx="4216537" cy="2175939"/>
          </a:xfrm>
        </p:spPr>
        <p:txBody>
          <a:bodyPr>
            <a:normAutofit/>
          </a:bodyPr>
          <a:lstStyle/>
          <a:p>
            <a:pPr algn="ctr"/>
            <a:r>
              <a:rPr lang="en-US" sz="5400" b="1" dirty="0">
                <a:solidFill>
                  <a:schemeClr val="bg1"/>
                </a:solidFill>
              </a:rPr>
              <a:t>What is a </a:t>
            </a:r>
            <a:r>
              <a:rPr lang="en-US" sz="6000" b="1" dirty="0">
                <a:solidFill>
                  <a:schemeClr val="bg1"/>
                </a:solidFill>
              </a:rPr>
              <a:t>firewall</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6946484" y="2066925"/>
            <a:ext cx="4599525" cy="3991769"/>
          </a:xfrm>
        </p:spPr>
        <p:txBody>
          <a:bodyPr>
            <a:noAutofit/>
          </a:bodyPr>
          <a:lstStyle/>
          <a:p>
            <a:pPr>
              <a:lnSpc>
                <a:spcPct val="110000"/>
              </a:lnSpc>
            </a:pPr>
            <a:r>
              <a:rPr lang="en-US" sz="2800" b="1" dirty="0"/>
              <a:t>A firewall is a network security device, either hardware or software-based, which monitors all incoming and outgoing traffic and based on a defined set of security rules it accepts, rejects or drops that specific traffic</a:t>
            </a:r>
            <a:r>
              <a:rPr lang="en-US" sz="2800" dirty="0"/>
              <a:t>.</a:t>
            </a:r>
          </a:p>
        </p:txBody>
      </p:sp>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6D997-5F76-3A26-9238-AAFC2E1E5DAE}"/>
              </a:ext>
            </a:extLst>
          </p:cNvPr>
          <p:cNvSpPr>
            <a:spLocks noGrp="1"/>
          </p:cNvSpPr>
          <p:nvPr>
            <p:ph type="title"/>
          </p:nvPr>
        </p:nvSpPr>
        <p:spPr/>
        <p:txBody>
          <a:bodyPr>
            <a:normAutofit/>
          </a:bodyPr>
          <a:lstStyle/>
          <a:p>
            <a:r>
              <a:rPr lang="en-IN" sz="4800" b="1" u="sng" dirty="0">
                <a:solidFill>
                  <a:schemeClr val="bg1"/>
                </a:solidFill>
              </a:rPr>
              <a:t>TYPES OF FIREWALL</a:t>
            </a:r>
          </a:p>
        </p:txBody>
      </p:sp>
      <p:sp>
        <p:nvSpPr>
          <p:cNvPr id="3" name="Content Placeholder 2">
            <a:extLst>
              <a:ext uri="{FF2B5EF4-FFF2-40B4-BE49-F238E27FC236}">
                <a16:creationId xmlns:a16="http://schemas.microsoft.com/office/drawing/2014/main" id="{581D4EB0-C01D-CD1A-89C6-2E67E60C43B8}"/>
              </a:ext>
            </a:extLst>
          </p:cNvPr>
          <p:cNvSpPr>
            <a:spLocks noGrp="1"/>
          </p:cNvSpPr>
          <p:nvPr>
            <p:ph idx="1"/>
          </p:nvPr>
        </p:nvSpPr>
        <p:spPr>
          <a:xfrm>
            <a:off x="2171316" y="2028105"/>
            <a:ext cx="9905998" cy="4411195"/>
          </a:xfrm>
        </p:spPr>
        <p:txBody>
          <a:bodyPr>
            <a:noAutofit/>
          </a:bodyPr>
          <a:lstStyle/>
          <a:p>
            <a:r>
              <a:rPr lang="en-IN" sz="3600" b="1" dirty="0"/>
              <a:t>Packet filtering firewall</a:t>
            </a:r>
          </a:p>
          <a:p>
            <a:r>
              <a:rPr lang="en-IN" sz="3600" b="1" dirty="0"/>
              <a:t>Circuit level gateway</a:t>
            </a:r>
          </a:p>
          <a:p>
            <a:r>
              <a:rPr lang="en-IN" sz="3600" b="1" dirty="0"/>
              <a:t>Application level gateway</a:t>
            </a:r>
          </a:p>
          <a:p>
            <a:r>
              <a:rPr lang="en-IN" sz="3600" b="1" dirty="0"/>
              <a:t>Stateful inspection firewall</a:t>
            </a:r>
          </a:p>
          <a:p>
            <a:r>
              <a:rPr lang="en-IN" sz="3600" b="1" dirty="0"/>
              <a:t>Next generation firewall</a:t>
            </a:r>
          </a:p>
        </p:txBody>
      </p:sp>
    </p:spTree>
    <p:extLst>
      <p:ext uri="{BB962C8B-B14F-4D97-AF65-F5344CB8AC3E}">
        <p14:creationId xmlns:p14="http://schemas.microsoft.com/office/powerpoint/2010/main" val="13088864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4500F-7290-0FCE-5271-2E2F59B94D33}"/>
              </a:ext>
            </a:extLst>
          </p:cNvPr>
          <p:cNvSpPr>
            <a:spLocks noGrp="1"/>
          </p:cNvSpPr>
          <p:nvPr>
            <p:ph type="title"/>
          </p:nvPr>
        </p:nvSpPr>
        <p:spPr>
          <a:xfrm>
            <a:off x="1141412" y="137254"/>
            <a:ext cx="9905998" cy="1478570"/>
          </a:xfrm>
        </p:spPr>
        <p:txBody>
          <a:bodyPr>
            <a:normAutofit/>
          </a:bodyPr>
          <a:lstStyle/>
          <a:p>
            <a:r>
              <a:rPr lang="en-IN" sz="4000" b="1" u="sng" dirty="0">
                <a:solidFill>
                  <a:schemeClr val="bg1"/>
                </a:solidFill>
              </a:rPr>
              <a:t>PACKET FILTERING FIREWALL</a:t>
            </a:r>
          </a:p>
        </p:txBody>
      </p:sp>
      <p:sp>
        <p:nvSpPr>
          <p:cNvPr id="3" name="Content Placeholder 2">
            <a:extLst>
              <a:ext uri="{FF2B5EF4-FFF2-40B4-BE49-F238E27FC236}">
                <a16:creationId xmlns:a16="http://schemas.microsoft.com/office/drawing/2014/main" id="{8B237313-49F5-B456-70A0-C791116E8DBD}"/>
              </a:ext>
            </a:extLst>
          </p:cNvPr>
          <p:cNvSpPr>
            <a:spLocks noGrp="1"/>
          </p:cNvSpPr>
          <p:nvPr>
            <p:ph idx="1"/>
          </p:nvPr>
        </p:nvSpPr>
        <p:spPr>
          <a:xfrm>
            <a:off x="1058779" y="1270535"/>
            <a:ext cx="10260530" cy="5139889"/>
          </a:xfrm>
        </p:spPr>
        <p:txBody>
          <a:bodyPr>
            <a:normAutofit/>
          </a:bodyPr>
          <a:lstStyle/>
          <a:p>
            <a:r>
              <a:rPr lang="en-US" b="1" dirty="0"/>
              <a:t>A packet filtering firewall is a type of firewall that controls network traffic by examining the headers of incoming and outgoing packets. The firewall uses a set of rules to determine whether to allow or deny a packet. Packet filtering firewalls are the simplest type of firewall, but they can be effective in blocking common attacks.</a:t>
            </a:r>
          </a:p>
          <a:p>
            <a:r>
              <a:rPr lang="en-US" sz="2800" b="1" u="sng" dirty="0">
                <a:solidFill>
                  <a:schemeClr val="bg1"/>
                </a:solidFill>
              </a:rPr>
              <a:t>FEATURES:</a:t>
            </a:r>
          </a:p>
          <a:p>
            <a:r>
              <a:rPr lang="en-US" b="1" dirty="0"/>
              <a:t>Single device filter traffic for the entire network.</a:t>
            </a:r>
          </a:p>
          <a:p>
            <a:r>
              <a:rPr lang="en-US" b="1" dirty="0"/>
              <a:t>Inexpensive</a:t>
            </a:r>
          </a:p>
          <a:p>
            <a:r>
              <a:rPr lang="en-US" b="1" dirty="0"/>
              <a:t>Efficient and fast at processing packets</a:t>
            </a:r>
          </a:p>
          <a:p>
            <a:endParaRPr lang="en-IN" dirty="0"/>
          </a:p>
        </p:txBody>
      </p:sp>
    </p:spTree>
    <p:extLst>
      <p:ext uri="{BB962C8B-B14F-4D97-AF65-F5344CB8AC3E}">
        <p14:creationId xmlns:p14="http://schemas.microsoft.com/office/powerpoint/2010/main" val="38622306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F4C6B-7BF7-69C0-7E0F-F1207366CF9B}"/>
              </a:ext>
            </a:extLst>
          </p:cNvPr>
          <p:cNvSpPr>
            <a:spLocks noGrp="1"/>
          </p:cNvSpPr>
          <p:nvPr>
            <p:ph type="title"/>
          </p:nvPr>
        </p:nvSpPr>
        <p:spPr>
          <a:xfrm>
            <a:off x="1141413" y="127629"/>
            <a:ext cx="9905998" cy="1478570"/>
          </a:xfrm>
        </p:spPr>
        <p:txBody>
          <a:bodyPr>
            <a:normAutofit/>
          </a:bodyPr>
          <a:lstStyle/>
          <a:p>
            <a:r>
              <a:rPr lang="en-IN" sz="4000" b="1" u="sng" dirty="0">
                <a:solidFill>
                  <a:schemeClr val="bg1"/>
                </a:solidFill>
              </a:rPr>
              <a:t>CIRCUIT- LEVEL GATEWAY</a:t>
            </a:r>
          </a:p>
        </p:txBody>
      </p:sp>
      <p:sp>
        <p:nvSpPr>
          <p:cNvPr id="3" name="Content Placeholder 2">
            <a:extLst>
              <a:ext uri="{FF2B5EF4-FFF2-40B4-BE49-F238E27FC236}">
                <a16:creationId xmlns:a16="http://schemas.microsoft.com/office/drawing/2014/main" id="{C1ADF4CA-D1B6-36A0-FE80-FD3DF17CA0C6}"/>
              </a:ext>
            </a:extLst>
          </p:cNvPr>
          <p:cNvSpPr>
            <a:spLocks noGrp="1"/>
          </p:cNvSpPr>
          <p:nvPr>
            <p:ph idx="1"/>
          </p:nvPr>
        </p:nvSpPr>
        <p:spPr>
          <a:xfrm>
            <a:off x="1141413" y="1434164"/>
            <a:ext cx="9905998" cy="5139891"/>
          </a:xfrm>
        </p:spPr>
        <p:txBody>
          <a:bodyPr>
            <a:normAutofit lnSpcReduction="10000"/>
          </a:bodyPr>
          <a:lstStyle/>
          <a:p>
            <a:r>
              <a:rPr lang="en-US" b="1" dirty="0"/>
              <a:t>A circuit-level gateway firewall is a type of firewall that operates at the session layer of the OSI model. It provides security for TCP and UDP networks by verifying packets and connection requests on a virtual circuit between two transport layers. Circuit-level gateway firewalls also function as handshaking devices between trusted servers and clients with untrusted hosts</a:t>
            </a:r>
            <a:r>
              <a:rPr lang="en-US" dirty="0"/>
              <a:t>.</a:t>
            </a:r>
          </a:p>
          <a:p>
            <a:r>
              <a:rPr lang="en-US" sz="2800" b="1" u="sng" dirty="0">
                <a:solidFill>
                  <a:schemeClr val="bg1"/>
                </a:solidFill>
              </a:rPr>
              <a:t>FEATURES:</a:t>
            </a:r>
          </a:p>
          <a:p>
            <a:r>
              <a:rPr lang="en-US" b="1" dirty="0"/>
              <a:t>They can provide security for both TCP and UDP networks.</a:t>
            </a:r>
          </a:p>
          <a:p>
            <a:r>
              <a:rPr lang="en-US" b="1" dirty="0"/>
              <a:t>They can act as handshaking devices between trusted servers and clients with untrusted hosts.</a:t>
            </a:r>
          </a:p>
          <a:p>
            <a:r>
              <a:rPr lang="en-US" b="1" dirty="0"/>
              <a:t>They are relatively inexpensive to implement</a:t>
            </a:r>
            <a:r>
              <a:rPr lang="en-US" b="1" u="sng" dirty="0">
                <a:solidFill>
                  <a:schemeClr val="bg1"/>
                </a:solidFill>
              </a:rPr>
              <a:t>.</a:t>
            </a:r>
            <a:endParaRPr lang="en-IN" b="1" u="sng" dirty="0">
              <a:solidFill>
                <a:schemeClr val="bg1"/>
              </a:solidFill>
            </a:endParaRPr>
          </a:p>
        </p:txBody>
      </p:sp>
    </p:spTree>
    <p:extLst>
      <p:ext uri="{BB962C8B-B14F-4D97-AF65-F5344CB8AC3E}">
        <p14:creationId xmlns:p14="http://schemas.microsoft.com/office/powerpoint/2010/main" val="6867776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E3A38-22E3-9C2A-748E-0E6CF1FA29AE}"/>
              </a:ext>
            </a:extLst>
          </p:cNvPr>
          <p:cNvSpPr>
            <a:spLocks noGrp="1"/>
          </p:cNvSpPr>
          <p:nvPr>
            <p:ph type="title"/>
          </p:nvPr>
        </p:nvSpPr>
        <p:spPr>
          <a:xfrm>
            <a:off x="1141413" y="69878"/>
            <a:ext cx="9905998" cy="1478570"/>
          </a:xfrm>
        </p:spPr>
        <p:txBody>
          <a:bodyPr>
            <a:normAutofit/>
          </a:bodyPr>
          <a:lstStyle/>
          <a:p>
            <a:r>
              <a:rPr lang="en-IN" sz="4000" b="1" u="sng" dirty="0">
                <a:solidFill>
                  <a:schemeClr val="bg1"/>
                </a:solidFill>
              </a:rPr>
              <a:t>APPLICATION LEVEL GATEWAY</a:t>
            </a:r>
          </a:p>
        </p:txBody>
      </p:sp>
      <p:sp>
        <p:nvSpPr>
          <p:cNvPr id="3" name="Content Placeholder 2">
            <a:extLst>
              <a:ext uri="{FF2B5EF4-FFF2-40B4-BE49-F238E27FC236}">
                <a16:creationId xmlns:a16="http://schemas.microsoft.com/office/drawing/2014/main" id="{49EF0A35-CE3B-2666-2FFC-A91BBFB68045}"/>
              </a:ext>
            </a:extLst>
          </p:cNvPr>
          <p:cNvSpPr>
            <a:spLocks noGrp="1"/>
          </p:cNvSpPr>
          <p:nvPr>
            <p:ph idx="1"/>
          </p:nvPr>
        </p:nvSpPr>
        <p:spPr>
          <a:xfrm>
            <a:off x="1232033" y="1328286"/>
            <a:ext cx="9815377" cy="5313146"/>
          </a:xfrm>
        </p:spPr>
        <p:txBody>
          <a:bodyPr>
            <a:normAutofit/>
          </a:bodyPr>
          <a:lstStyle/>
          <a:p>
            <a:r>
              <a:rPr lang="en-US" b="1" dirty="0"/>
              <a:t>Application Gateway is a type of firewall that supports application-level control over network traffic. Application gateways can be used to deny access to the resources of private networks to distrusted clients over the web.</a:t>
            </a:r>
          </a:p>
          <a:p>
            <a:r>
              <a:rPr lang="en-US" b="1" dirty="0"/>
              <a:t>An application gateway is an application program that runs on a firewall system between two networks</a:t>
            </a:r>
            <a:r>
              <a:rPr lang="en-US" dirty="0"/>
              <a:t>.</a:t>
            </a:r>
          </a:p>
          <a:p>
            <a:r>
              <a:rPr lang="en-US" sz="2800" b="1" u="sng" dirty="0">
                <a:solidFill>
                  <a:schemeClr val="bg1"/>
                </a:solidFill>
              </a:rPr>
              <a:t>FEATURES:</a:t>
            </a:r>
          </a:p>
          <a:p>
            <a:r>
              <a:rPr lang="en-US" b="1" dirty="0"/>
              <a:t>Operates at the application layer of the OSI model</a:t>
            </a:r>
          </a:p>
          <a:p>
            <a:r>
              <a:rPr lang="en-US" b="1" dirty="0"/>
              <a:t>Analyzes the content and behavior of application protocols</a:t>
            </a:r>
          </a:p>
          <a:p>
            <a:r>
              <a:rPr lang="en-US" b="1" dirty="0"/>
              <a:t>Provides granular control over specific application and their functions.</a:t>
            </a:r>
            <a:endParaRPr lang="en-IN" b="1" dirty="0"/>
          </a:p>
        </p:txBody>
      </p:sp>
    </p:spTree>
    <p:extLst>
      <p:ext uri="{BB962C8B-B14F-4D97-AF65-F5344CB8AC3E}">
        <p14:creationId xmlns:p14="http://schemas.microsoft.com/office/powerpoint/2010/main" val="19728001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233E8-CC18-6F55-BDB0-B87B369148B6}"/>
              </a:ext>
            </a:extLst>
          </p:cNvPr>
          <p:cNvSpPr>
            <a:spLocks noGrp="1"/>
          </p:cNvSpPr>
          <p:nvPr>
            <p:ph type="title"/>
          </p:nvPr>
        </p:nvSpPr>
        <p:spPr>
          <a:xfrm>
            <a:off x="1141412" y="98754"/>
            <a:ext cx="9905998" cy="1478570"/>
          </a:xfrm>
        </p:spPr>
        <p:txBody>
          <a:bodyPr>
            <a:normAutofit/>
          </a:bodyPr>
          <a:lstStyle/>
          <a:p>
            <a:r>
              <a:rPr lang="en-IN" sz="4000" b="1" u="sng" dirty="0">
                <a:solidFill>
                  <a:schemeClr val="bg1"/>
                </a:solidFill>
              </a:rPr>
              <a:t>STATEFUL INSPECTION FIREWALL </a:t>
            </a:r>
          </a:p>
        </p:txBody>
      </p:sp>
      <p:sp>
        <p:nvSpPr>
          <p:cNvPr id="3" name="Content Placeholder 2">
            <a:extLst>
              <a:ext uri="{FF2B5EF4-FFF2-40B4-BE49-F238E27FC236}">
                <a16:creationId xmlns:a16="http://schemas.microsoft.com/office/drawing/2014/main" id="{BF62C1CC-919F-6F0B-4BD6-F3A07B77CBEA}"/>
              </a:ext>
            </a:extLst>
          </p:cNvPr>
          <p:cNvSpPr>
            <a:spLocks noGrp="1"/>
          </p:cNvSpPr>
          <p:nvPr>
            <p:ph idx="1"/>
          </p:nvPr>
        </p:nvSpPr>
        <p:spPr>
          <a:xfrm>
            <a:off x="1251284" y="1318661"/>
            <a:ext cx="9796127" cy="5120640"/>
          </a:xfrm>
        </p:spPr>
        <p:txBody>
          <a:bodyPr/>
          <a:lstStyle/>
          <a:p>
            <a:r>
              <a:rPr lang="en-US" b="1" dirty="0"/>
              <a:t>A stateful inspection firewall (also known as dynamic packet filtering) is a type of firewall that keeps track of the state of network connections. This allows the firewall to allow or deny traffic based on the context of the connection, rather than simply inspecting individual packets.</a:t>
            </a:r>
          </a:p>
          <a:p>
            <a:r>
              <a:rPr lang="en-US" sz="2800" b="1" u="sng" dirty="0">
                <a:solidFill>
                  <a:schemeClr val="bg1"/>
                </a:solidFill>
              </a:rPr>
              <a:t>FEATURES:</a:t>
            </a:r>
          </a:p>
          <a:p>
            <a:r>
              <a:rPr lang="en-US" b="1" dirty="0"/>
              <a:t>Maintains a state table to track a state of network connections </a:t>
            </a:r>
          </a:p>
          <a:p>
            <a:r>
              <a:rPr lang="en-US" b="1" dirty="0"/>
              <a:t>Analyzes packet attributes, including sources /destination IP, port numbers and connections status </a:t>
            </a:r>
          </a:p>
          <a:p>
            <a:r>
              <a:rPr lang="en-US" b="1" dirty="0"/>
              <a:t>Provides protection against certain types of dos attacks </a:t>
            </a:r>
            <a:endParaRPr lang="en-IN" b="1" dirty="0"/>
          </a:p>
        </p:txBody>
      </p:sp>
    </p:spTree>
    <p:extLst>
      <p:ext uri="{BB962C8B-B14F-4D97-AF65-F5344CB8AC3E}">
        <p14:creationId xmlns:p14="http://schemas.microsoft.com/office/powerpoint/2010/main" val="16433766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94E2D-DBB8-EEE8-9828-D811D2469C16}"/>
              </a:ext>
            </a:extLst>
          </p:cNvPr>
          <p:cNvSpPr>
            <a:spLocks noGrp="1"/>
          </p:cNvSpPr>
          <p:nvPr>
            <p:ph type="title"/>
          </p:nvPr>
        </p:nvSpPr>
        <p:spPr>
          <a:xfrm>
            <a:off x="1141412" y="89129"/>
            <a:ext cx="9905998" cy="1478570"/>
          </a:xfrm>
        </p:spPr>
        <p:txBody>
          <a:bodyPr>
            <a:normAutofit/>
          </a:bodyPr>
          <a:lstStyle/>
          <a:p>
            <a:r>
              <a:rPr lang="en-IN" sz="4000" b="1" u="sng" dirty="0">
                <a:solidFill>
                  <a:schemeClr val="bg1"/>
                </a:solidFill>
              </a:rPr>
              <a:t>NEXT GENERATION FIREWALL</a:t>
            </a:r>
          </a:p>
        </p:txBody>
      </p:sp>
      <p:sp>
        <p:nvSpPr>
          <p:cNvPr id="3" name="Content Placeholder 2">
            <a:extLst>
              <a:ext uri="{FF2B5EF4-FFF2-40B4-BE49-F238E27FC236}">
                <a16:creationId xmlns:a16="http://schemas.microsoft.com/office/drawing/2014/main" id="{05CFE896-C5BF-8C52-5477-250B608FFC2E}"/>
              </a:ext>
            </a:extLst>
          </p:cNvPr>
          <p:cNvSpPr>
            <a:spLocks noGrp="1"/>
          </p:cNvSpPr>
          <p:nvPr>
            <p:ph idx="1"/>
          </p:nvPr>
        </p:nvSpPr>
        <p:spPr>
          <a:xfrm>
            <a:off x="1222408" y="1414914"/>
            <a:ext cx="9825003" cy="4928134"/>
          </a:xfrm>
        </p:spPr>
        <p:txBody>
          <a:bodyPr>
            <a:normAutofit fontScale="92500" lnSpcReduction="10000"/>
          </a:bodyPr>
          <a:lstStyle/>
          <a:p>
            <a:r>
              <a:rPr lang="en-US" sz="2600" b="1" dirty="0"/>
              <a:t>A next-generation firewall (NGFW) is part of the third generation of firewall technology that can be implemented in hardware or software. It is capable of detecting and blocking sophisticated attacks by enforcing security policies at the application, port and protocol levels</a:t>
            </a:r>
            <a:r>
              <a:rPr lang="en-US" sz="2600" dirty="0"/>
              <a:t>.</a:t>
            </a:r>
          </a:p>
          <a:p>
            <a:r>
              <a:rPr lang="en-US" sz="2800" b="1" u="sng" dirty="0">
                <a:solidFill>
                  <a:schemeClr val="bg1"/>
                </a:solidFill>
              </a:rPr>
              <a:t>FEATURES:</a:t>
            </a:r>
            <a:endParaRPr lang="en-IN" sz="2800" b="1" u="sng" dirty="0">
              <a:solidFill>
                <a:schemeClr val="bg1"/>
              </a:solidFill>
            </a:endParaRPr>
          </a:p>
          <a:p>
            <a:r>
              <a:rPr lang="en-US" sz="2600" b="1" dirty="0"/>
              <a:t>Application awareness</a:t>
            </a:r>
          </a:p>
          <a:p>
            <a:r>
              <a:rPr lang="en-US" sz="2600" b="1" dirty="0"/>
              <a:t>Integrated intrusion prevention systems (</a:t>
            </a:r>
            <a:r>
              <a:rPr lang="en-US" sz="2600" b="1" dirty="0" err="1"/>
              <a:t>IPSes</a:t>
            </a:r>
            <a:r>
              <a:rPr lang="en-US" sz="2600" b="1" dirty="0"/>
              <a:t>)</a:t>
            </a:r>
          </a:p>
          <a:p>
            <a:r>
              <a:rPr lang="en-US" sz="2600" b="1" dirty="0"/>
              <a:t>Identity awareness -- user and group control</a:t>
            </a:r>
          </a:p>
          <a:p>
            <a:r>
              <a:rPr lang="en-US" sz="2600" b="1" dirty="0"/>
              <a:t>Bridged and routed modes</a:t>
            </a:r>
          </a:p>
          <a:p>
            <a:r>
              <a:rPr lang="en-US" sz="2600" b="1" dirty="0"/>
              <a:t>The ability to use external intelligence sources</a:t>
            </a:r>
          </a:p>
        </p:txBody>
      </p:sp>
    </p:spTree>
    <p:extLst>
      <p:ext uri="{BB962C8B-B14F-4D97-AF65-F5344CB8AC3E}">
        <p14:creationId xmlns:p14="http://schemas.microsoft.com/office/powerpoint/2010/main" val="11734108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054F5-B877-FF95-8A2A-BA1E5035F7F6}"/>
              </a:ext>
            </a:extLst>
          </p:cNvPr>
          <p:cNvSpPr>
            <a:spLocks noGrp="1"/>
          </p:cNvSpPr>
          <p:nvPr>
            <p:ph type="title"/>
          </p:nvPr>
        </p:nvSpPr>
        <p:spPr>
          <a:xfrm>
            <a:off x="1347537" y="114033"/>
            <a:ext cx="9767250" cy="1562100"/>
          </a:xfrm>
        </p:spPr>
        <p:txBody>
          <a:bodyPr/>
          <a:lstStyle/>
          <a:p>
            <a:pPr algn="ctr"/>
            <a:r>
              <a:rPr lang="en-IN" b="1" u="sng" dirty="0">
                <a:solidFill>
                  <a:schemeClr val="bg1"/>
                </a:solidFill>
              </a:rPr>
              <a:t>Comparing strengths and weaknesses of firewalls</a:t>
            </a:r>
          </a:p>
        </p:txBody>
      </p:sp>
      <p:pic>
        <p:nvPicPr>
          <p:cNvPr id="9" name="Content Placeholder 8">
            <a:extLst>
              <a:ext uri="{FF2B5EF4-FFF2-40B4-BE49-F238E27FC236}">
                <a16:creationId xmlns:a16="http://schemas.microsoft.com/office/drawing/2014/main" id="{BE2B7CA0-571D-B127-5894-6BB1F0F3D846}"/>
              </a:ext>
            </a:extLst>
          </p:cNvPr>
          <p:cNvPicPr>
            <a:picLocks noGrp="1" noChangeAspect="1"/>
          </p:cNvPicPr>
          <p:nvPr>
            <p:ph idx="1"/>
          </p:nvPr>
        </p:nvPicPr>
        <p:blipFill>
          <a:blip r:embed="rId2"/>
          <a:stretch>
            <a:fillRect/>
          </a:stretch>
        </p:blipFill>
        <p:spPr>
          <a:xfrm>
            <a:off x="-38075" y="1397000"/>
            <a:ext cx="12318975" cy="5461000"/>
          </a:xfrm>
        </p:spPr>
      </p:pic>
    </p:spTree>
    <p:extLst>
      <p:ext uri="{BB962C8B-B14F-4D97-AF65-F5344CB8AC3E}">
        <p14:creationId xmlns:p14="http://schemas.microsoft.com/office/powerpoint/2010/main" val="127504471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E096F0E7-E7B5-406E-8E94-F0043B2AC7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Circuit design</Template>
  <TotalTime>118</TotalTime>
  <Words>508</Words>
  <Application>Microsoft Office PowerPoint</Application>
  <PresentationFormat>Widescreen</PresentationFormat>
  <Paragraphs>47</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Tw Cen MT</vt:lpstr>
      <vt:lpstr>Circuit</vt:lpstr>
      <vt:lpstr>FIREWALL</vt:lpstr>
      <vt:lpstr>What is a firewall</vt:lpstr>
      <vt:lpstr>TYPES OF FIREWALL</vt:lpstr>
      <vt:lpstr>PACKET FILTERING FIREWALL</vt:lpstr>
      <vt:lpstr>CIRCUIT- LEVEL GATEWAY</vt:lpstr>
      <vt:lpstr>APPLICATION LEVEL GATEWAY</vt:lpstr>
      <vt:lpstr>STATEFUL INSPECTION FIREWALL </vt:lpstr>
      <vt:lpstr>NEXT GENERATION FIREWALL</vt:lpstr>
      <vt:lpstr>Comparing strengths and weaknesses of firewalls</vt:lpstr>
      <vt:lpstr>Firewall          strengths                    weaknesses</vt:lpstr>
      <vt:lpstr>THANK YOU!</vt:lpstr>
    </vt:vector>
  </TitlesOfParts>
  <Company>Grizli777</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FIREWALL</dc:title>
  <dc:creator>manish shukla</dc:creator>
  <cp:lastModifiedBy>manish shukla</cp:lastModifiedBy>
  <cp:revision>5</cp:revision>
  <dcterms:created xsi:type="dcterms:W3CDTF">2023-07-04T18:21:14Z</dcterms:created>
  <dcterms:modified xsi:type="dcterms:W3CDTF">2023-07-05T06:57:44Z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